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Ekpjsh5bhEf" ContentType="image/jpeg"/>
  <Default Extension="wdp" ContentType="image/vnd.ms-photo"/>
  <Default Extension="jpg&amp;ehk=5Jw8LJnZ4O3ubC3Ctof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328" r:id="rId3"/>
    <p:sldId id="341" r:id="rId4"/>
    <p:sldId id="343" r:id="rId5"/>
    <p:sldId id="348" r:id="rId6"/>
    <p:sldId id="349" r:id="rId7"/>
    <p:sldId id="350" r:id="rId8"/>
    <p:sldId id="351" r:id="rId9"/>
    <p:sldId id="352" r:id="rId10"/>
    <p:sldId id="317" r:id="rId11"/>
    <p:sldId id="308" r:id="rId1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99CCFF"/>
    <a:srgbClr val="51CD68"/>
    <a:srgbClr val="51CF68"/>
    <a:srgbClr val="FF8000"/>
    <a:srgbClr val="267C36"/>
    <a:srgbClr val="336699"/>
    <a:srgbClr val="D64300"/>
    <a:srgbClr val="990000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CA1FEB3-B6B6-42D1-BFCF-21A78046439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A9BD0-B039-494B-A90F-84BA44F30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74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5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6430-2F4E-4799-A5AE-B8F0FB8DC65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71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7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0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2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25E5A-0AD2-4C67-A532-823D9045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DC416F-F38C-4CA7-A6C4-B48800D6F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5F4A2B-6B92-4CDD-8D4C-782B4DA4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0BDF6-C5B8-4997-B8EF-1FE5D958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86FF1-3949-4D35-801D-BC6C938F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52E9C-8A93-494E-92E8-6EA1675B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7EFC18-B54A-4C8E-B1CB-84C17B1E5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0C3E20-8824-4690-A78E-7854A581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6E86E-8F86-4FA4-9A36-F4304171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55127-A1C6-49B7-911E-D5132D58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4366DE-4FBF-45FA-A90B-DE78C4347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FBBBC-9757-4641-8869-3A5D4C92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622D8D-05B6-4293-913E-C85163D4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91619-FCD7-436E-A428-B64D2015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1BA3E9-B04D-49FE-BD7A-420E3D4C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6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CA009-91B1-44E1-BC44-49E9FAEF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09F03-ACDB-4954-BBEA-00FD4C68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681FA1-6BAB-4180-98EC-120F807B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6E208-BAFB-4BEE-8607-24046406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23BD13-E8D2-43E5-B576-D0335F2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D7E1F-2D57-4C99-8A99-5A122C0F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88DB9E-E243-47E6-9996-F25E6007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2BAC39-CC26-4EB1-A3A2-B283D49C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ED6EA-B6D3-4C70-9F86-D1BFE631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0832B-EA82-4659-BC7E-5A0C1649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1D3D9-84DF-4BC4-A5C3-70C43C1A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CCCDC-7796-440D-A2B0-8EEA664AF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3C3C77-7A01-44E3-BD28-97D328A9D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1A1D62-DCF5-49BB-8688-2D17CB95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571A1A-332A-48F7-9A3B-2C94C232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463C14-5CE4-4095-9E35-28C6930D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CF307-A490-4123-BD6C-01BABE02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A2FAD-7630-4D6B-B64D-F50B841E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949E18-110F-4545-A653-C1A179EA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A8BCF-10DE-41C7-BE42-CDCB3CD4C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C14681-A03D-4599-B6E1-BAC942D96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833100-C0E0-4530-8913-921E4D40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4C9868-312A-4651-85DC-82E8733E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120AEC-F06F-42A4-BFF9-49199446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098E3-5E95-4952-A447-DF7522EC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DB40DA-D3B6-4BC3-A317-FF5B46D5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8C6DFE-D91C-4EBA-9A2E-A0B81C4C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BA8C16-678C-452D-B48D-8EFB11DE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046B2C-0F80-4946-B644-18C39491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6003F7-61E8-4D70-974B-7E9A8665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43CDE-9CBE-4505-9330-78D4FB5A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A4F0A-5C4D-4551-A5CB-9FD41A34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26A0E-353B-4141-905C-23872B43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D1BA0D-59C2-47FF-9EEC-E2718A9D4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923B8-FE92-4A7A-A1FC-91F0A007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D8DEA-F680-423C-9D73-92D69989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561B1E-7A9F-42D1-9F6A-9E2EC81A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8558C-A479-4E54-B9EC-D12B1A05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371C20-C0FD-4C3B-9F31-251B62AB3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C8B853-2847-4039-8FC7-52938946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541521-7E54-400B-9E2A-07E1555F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FAE0CE-2DBB-4503-A39F-3BF3C48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B09B0D-7DE6-4168-A030-1EB2413B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8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&amp;ehk=5Jw8LJnZ4O3ubC3Cto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lorelinde.deviantart.com/art/Chalkboard-534244234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3AC2F5-4192-41B5-A4AA-86280F2D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5F4B3-83EE-4366-A203-AC8443BF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F3DDA5-CC2F-4640-9D30-BFEB1C6A9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BE27-A570-4F39-A85C-35F4EFB3D39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7420BD-3EBE-4A83-A345-ABEE734A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48AA0-559F-46CA-9AA9-1B5B886BE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E831-D5DD-4909-9502-3277FEE4F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Ekpjsh5bhE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ity103.com/collections/Paper/slides/paper_crease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Ekpjsh5bhE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ity103.com/collections/Paper/slides/paper_creas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lorelinde.deviantart.com/art/Chalkboard-534244234" TargetMode="External"/><Relationship Id="rId4" Type="http://schemas.openxmlformats.org/officeDocument/2006/relationships/image" Target="../media/image1.jpg&amp;ehk=5Jw8LJnZ4O3ubC3Cto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0B5ED3A-6F9A-45AC-BB3D-E0DE19AFB2F0}"/>
              </a:ext>
            </a:extLst>
          </p:cNvPr>
          <p:cNvGrpSpPr/>
          <p:nvPr/>
        </p:nvGrpSpPr>
        <p:grpSpPr>
          <a:xfrm rot="174736">
            <a:off x="1241434" y="764440"/>
            <a:ext cx="10073620" cy="4973991"/>
            <a:chOff x="647620" y="1049853"/>
            <a:chExt cx="11129777" cy="45797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72DD39-2C45-4FC9-8D95-CFCDE236C2D4}"/>
                </a:ext>
              </a:extLst>
            </p:cNvPr>
            <p:cNvSpPr/>
            <p:nvPr/>
          </p:nvSpPr>
          <p:spPr>
            <a:xfrm rot="21100304">
              <a:off x="781653" y="1842964"/>
              <a:ext cx="10524324" cy="2979133"/>
            </a:xfrm>
            <a:prstGeom prst="rect">
              <a:avLst/>
            </a:prstGeom>
            <a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XQual  </a:t>
              </a:r>
              <a:r>
                <a:rPr lang="fr-FR" sz="8000" b="1" dirty="0">
                  <a:solidFill>
                    <a:srgbClr val="C00000"/>
                  </a:solidFill>
                  <a:latin typeface="Bradley Hand ITC" panose="03070402050302030203" pitchFamily="66" charset="0"/>
                </a:rPr>
                <a:t>Partner </a:t>
              </a:r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algn="ctr"/>
              <a:r>
                <a:rPr lang="fr-FR" sz="8000" b="1" dirty="0">
                  <a:solidFill>
                    <a:srgbClr val="336699"/>
                  </a:solidFill>
                  <a:latin typeface="Bradley Hand ITC" panose="03070402050302030203" pitchFamily="66" charset="0"/>
                </a:rPr>
                <a:t>Program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7AD719-026F-43B5-8CC6-ADCA3C929A39}"/>
                </a:ext>
              </a:extLst>
            </p:cNvPr>
            <p:cNvSpPr/>
            <p:nvPr/>
          </p:nvSpPr>
          <p:spPr>
            <a:xfrm rot="21446698">
              <a:off x="647620" y="2328388"/>
              <a:ext cx="937263" cy="176146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F5AE3B-E8D4-4BE1-847A-19D1C84FE808}"/>
                </a:ext>
              </a:extLst>
            </p:cNvPr>
            <p:cNvSpPr/>
            <p:nvPr/>
          </p:nvSpPr>
          <p:spPr>
            <a:xfrm rot="5111432">
              <a:off x="10833925" y="1949055"/>
              <a:ext cx="610995" cy="175802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B00CBA-2F2C-432C-B706-266CCEFF5F7B}"/>
                </a:ext>
              </a:extLst>
            </p:cNvPr>
            <p:cNvSpPr/>
            <p:nvPr/>
          </p:nvSpPr>
          <p:spPr>
            <a:xfrm rot="20803733">
              <a:off x="7100126" y="147787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45AB13-7C1D-46C7-8926-AE95377F23C0}"/>
                </a:ext>
              </a:extLst>
            </p:cNvPr>
            <p:cNvSpPr/>
            <p:nvPr/>
          </p:nvSpPr>
          <p:spPr>
            <a:xfrm rot="21103212">
              <a:off x="4220751" y="187204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BC719C-5C9A-4120-928A-1286AF3F2520}"/>
                </a:ext>
              </a:extLst>
            </p:cNvPr>
            <p:cNvSpPr/>
            <p:nvPr/>
          </p:nvSpPr>
          <p:spPr>
            <a:xfrm rot="12373321">
              <a:off x="683984" y="5382338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1C492A-CF62-4A25-8CA8-06F7E18C158C}"/>
                </a:ext>
              </a:extLst>
            </p:cNvPr>
            <p:cNvSpPr/>
            <p:nvPr/>
          </p:nvSpPr>
          <p:spPr>
            <a:xfrm rot="10083503">
              <a:off x="6021987" y="4696334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440A3C-C80F-412A-9A34-020373E2DD19}"/>
                </a:ext>
              </a:extLst>
            </p:cNvPr>
            <p:cNvSpPr/>
            <p:nvPr/>
          </p:nvSpPr>
          <p:spPr>
            <a:xfrm rot="8870420">
              <a:off x="10727856" y="3899247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A6A43-E38F-4947-956F-392B498C4B87}"/>
                </a:ext>
              </a:extLst>
            </p:cNvPr>
            <p:cNvSpPr/>
            <p:nvPr/>
          </p:nvSpPr>
          <p:spPr>
            <a:xfrm rot="11818520">
              <a:off x="10403463" y="1049853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8280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18CF09-CB87-4E3A-83B6-03742AC625D4}"/>
              </a:ext>
            </a:extLst>
          </p:cNvPr>
          <p:cNvSpPr txBox="1"/>
          <p:nvPr/>
        </p:nvSpPr>
        <p:spPr>
          <a:xfrm>
            <a:off x="1248120" y="0"/>
            <a:ext cx="1054492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51CF68"/>
                </a:solidFill>
              </a:rPr>
              <a:t> </a:t>
            </a:r>
            <a:r>
              <a:rPr lang="en-US" sz="6600" b="1" dirty="0">
                <a:solidFill>
                  <a:srgbClr val="FFC000"/>
                </a:solidFill>
              </a:rPr>
              <a:t>Partner</a:t>
            </a:r>
            <a:r>
              <a:rPr lang="en-US" sz="6600" b="1" dirty="0">
                <a:solidFill>
                  <a:srgbClr val="51CF68"/>
                </a:solidFill>
              </a:rPr>
              <a:t> Program</a:t>
            </a:r>
            <a:endParaRPr lang="en-US" sz="6600" b="1" dirty="0">
              <a:solidFill>
                <a:srgbClr val="FF8000"/>
              </a:solidFill>
            </a:endParaRPr>
          </a:p>
          <a:p>
            <a:endParaRPr lang="en-US" sz="6600" b="1" dirty="0">
              <a:solidFill>
                <a:srgbClr val="FFC000"/>
              </a:solidFill>
            </a:endParaRPr>
          </a:p>
          <a:p>
            <a:r>
              <a:rPr lang="en-US" sz="6600" b="1" dirty="0">
                <a:solidFill>
                  <a:srgbClr val="FFC000"/>
                </a:solidFill>
              </a:rPr>
              <a:t>	</a:t>
            </a:r>
            <a:r>
              <a:rPr lang="en-US" sz="4400" dirty="0">
                <a:solidFill>
                  <a:schemeClr val="lt1"/>
                </a:solidFill>
              </a:rPr>
              <a:t>Simple </a:t>
            </a:r>
            <a:r>
              <a:rPr lang="en-US" sz="6600" b="1" dirty="0">
                <a:solidFill>
                  <a:srgbClr val="FFC000"/>
                </a:solidFill>
              </a:rPr>
              <a:t>partnership</a:t>
            </a:r>
          </a:p>
          <a:p>
            <a:endParaRPr lang="en-US" sz="4400" dirty="0">
              <a:solidFill>
                <a:schemeClr val="lt1"/>
              </a:solidFill>
            </a:endParaRPr>
          </a:p>
          <a:p>
            <a:r>
              <a:rPr lang="en-US" sz="6600" b="1" dirty="0">
                <a:solidFill>
                  <a:srgbClr val="FFC000"/>
                </a:solidFill>
              </a:rPr>
              <a:t>	Low Cost </a:t>
            </a:r>
            <a:r>
              <a:rPr lang="en-US" sz="4400" dirty="0">
                <a:solidFill>
                  <a:schemeClr val="lt1"/>
                </a:solidFill>
              </a:rPr>
              <a:t>engagements</a:t>
            </a:r>
          </a:p>
          <a:p>
            <a:endParaRPr lang="en-US" sz="4400" dirty="0">
              <a:solidFill>
                <a:schemeClr val="lt1"/>
              </a:solidFill>
            </a:endParaRPr>
          </a:p>
          <a:p>
            <a:r>
              <a:rPr lang="en-US" sz="4400" dirty="0">
                <a:solidFill>
                  <a:schemeClr val="lt1"/>
                </a:solidFill>
              </a:rPr>
              <a:t>	Enabling </a:t>
            </a:r>
            <a:r>
              <a:rPr lang="en-US" sz="6600" b="1" dirty="0">
                <a:solidFill>
                  <a:srgbClr val="FFC000"/>
                </a:solidFill>
              </a:rPr>
              <a:t>High-Margin</a:t>
            </a:r>
            <a:r>
              <a:rPr lang="en-US" sz="4400" dirty="0">
                <a:solidFill>
                  <a:schemeClr val="lt1"/>
                </a:solidFill>
              </a:rPr>
              <a:t> Services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77CBDE-7416-4508-B038-9ECD2524E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456237" y="1881068"/>
            <a:ext cx="1498455" cy="17762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829078-8737-438B-ACBD-A3DD474BE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398958" y="3429000"/>
            <a:ext cx="1498455" cy="17762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448AE3-BEA9-4A5B-BE10-5CDDE5FA5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3740" t="21311" r="29557" b="36470"/>
          <a:stretch/>
        </p:blipFill>
        <p:spPr>
          <a:xfrm>
            <a:off x="341679" y="5081739"/>
            <a:ext cx="1498455" cy="1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97E6E9-3C53-4AF6-BF7E-EDA1E0A2BE3A}"/>
              </a:ext>
            </a:extLst>
          </p:cNvPr>
          <p:cNvSpPr/>
          <p:nvPr/>
        </p:nvSpPr>
        <p:spPr>
          <a:xfrm>
            <a:off x="1504950" y="1834118"/>
            <a:ext cx="8591303" cy="3644662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When Quality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really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>
                <a:solidFill>
                  <a:schemeClr val="accent2"/>
                </a:solidFill>
              </a:rPr>
              <a:t>matters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5400" dirty="0">
              <a:solidFill>
                <a:srgbClr val="C00000"/>
              </a:solidFill>
            </a:endParaRPr>
          </a:p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WWW.XQUAL.COM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65198-CE8E-46A2-B96B-041C3A83E6D4}"/>
              </a:ext>
            </a:extLst>
          </p:cNvPr>
          <p:cNvSpPr/>
          <p:nvPr/>
        </p:nvSpPr>
        <p:spPr>
          <a:xfrm rot="18402248">
            <a:off x="1194543" y="1756502"/>
            <a:ext cx="620815" cy="203068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1F48C-C89D-478C-80C2-7120AC3D75AA}"/>
              </a:ext>
            </a:extLst>
          </p:cNvPr>
          <p:cNvSpPr/>
          <p:nvPr/>
        </p:nvSpPr>
        <p:spPr>
          <a:xfrm rot="18402248">
            <a:off x="9617815" y="5374793"/>
            <a:ext cx="881518" cy="206718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1F087-4977-4344-A347-A04FA0C50140}"/>
              </a:ext>
            </a:extLst>
          </p:cNvPr>
          <p:cNvSpPr/>
          <p:nvPr/>
        </p:nvSpPr>
        <p:spPr>
          <a:xfrm rot="3577725">
            <a:off x="9671341" y="1781229"/>
            <a:ext cx="849822" cy="21741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9637A-2120-4F9F-AC40-ACC2F301861D}"/>
              </a:ext>
            </a:extLst>
          </p:cNvPr>
          <p:cNvSpPr/>
          <p:nvPr/>
        </p:nvSpPr>
        <p:spPr>
          <a:xfrm rot="3577725">
            <a:off x="1239714" y="5385782"/>
            <a:ext cx="555319" cy="18474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3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0EA5D1-F75E-4403-922C-008328BDCEAD}"/>
              </a:ext>
            </a:extLst>
          </p:cNvPr>
          <p:cNvSpPr/>
          <p:nvPr/>
        </p:nvSpPr>
        <p:spPr>
          <a:xfrm>
            <a:off x="450574" y="0"/>
            <a:ext cx="11589026" cy="6614766"/>
          </a:xfrm>
          <a:prstGeom prst="roundRect">
            <a:avLst>
              <a:gd name="adj" fmla="val 12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bg1"/>
                </a:solidFill>
                <a:latin typeface="AR CENA" panose="02000000000000000000" pitchFamily="2" charset="0"/>
                <a:ea typeface="+mj-ea"/>
                <a:cs typeface="+mj-cs"/>
              </a:rPr>
              <a:t>With</a:t>
            </a:r>
            <a:r>
              <a:rPr lang="en-US" sz="5400" dirty="0">
                <a:solidFill>
                  <a:srgbClr val="00B050"/>
                </a:solidFill>
                <a:latin typeface="AR CENA" panose="02000000000000000000" pitchFamily="2" charset="0"/>
                <a:ea typeface="+mj-ea"/>
                <a:cs typeface="+mj-cs"/>
              </a:rPr>
              <a:t> XQual</a:t>
            </a:r>
            <a:r>
              <a:rPr lang="en-US" sz="5400" dirty="0">
                <a:solidFill>
                  <a:srgbClr val="FF7F00"/>
                </a:solidFill>
                <a:latin typeface="AR CENA" panose="02000000000000000000" pitchFamily="2" charset="0"/>
                <a:ea typeface="+mj-ea"/>
                <a:cs typeface="+mj-cs"/>
              </a:rPr>
              <a:t> Partner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</a:rPr>
              <a:t>Deliver services, resell XStudio and reduce your costs 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5400" b="1" i="1" dirty="0">
              <a:solidFill>
                <a:srgbClr val="FF7F00"/>
              </a:solidFill>
              <a:latin typeface="AR CENA" panose="02000000000000000000" pitchFamily="2" charset="0"/>
              <a:ea typeface="+mj-ea"/>
              <a:cs typeface="+mj-cs"/>
            </a:endParaRPr>
          </a:p>
          <a:p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6000" b="1" i="1" dirty="0">
                <a:solidFill>
                  <a:srgbClr val="FFC000"/>
                </a:solidFill>
              </a:rPr>
              <a:t>3</a:t>
            </a:r>
            <a:r>
              <a:rPr lang="en-US" sz="4400" b="1" i="1" dirty="0">
                <a:solidFill>
                  <a:srgbClr val="FFC000"/>
                </a:solidFill>
              </a:rPr>
              <a:t> 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Opportunities</a:t>
            </a:r>
          </a:p>
          <a:p>
            <a:pPr lvl="0" algn="just">
              <a:lnSpc>
                <a:spcPct val="150000"/>
              </a:lnSpc>
            </a:pPr>
            <a:r>
              <a:rPr lang="en-US" sz="6000" b="1" i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4400" b="1" i="1" dirty="0">
                <a:solidFill>
                  <a:srgbClr val="FFC000"/>
                </a:solidFill>
              </a:rPr>
              <a:t>VAR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: Value Added Reseller</a:t>
            </a:r>
          </a:p>
          <a:p>
            <a:pPr lvl="0" algn="just">
              <a:lnSpc>
                <a:spcPct val="150000"/>
              </a:lnSpc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4400" b="1" i="1" dirty="0">
                <a:solidFill>
                  <a:srgbClr val="FFC000"/>
                </a:solidFill>
              </a:rPr>
              <a:t>QPSO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 : Quality Professional  Services Organization</a:t>
            </a:r>
          </a:p>
          <a:p>
            <a:pPr lvl="0" algn="just">
              <a:lnSpc>
                <a:spcPct val="150000"/>
              </a:lnSpc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4400" b="1" i="1" dirty="0">
                <a:solidFill>
                  <a:srgbClr val="FFC000"/>
                </a:solidFill>
              </a:rPr>
              <a:t>SH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: Software House</a:t>
            </a:r>
          </a:p>
        </p:txBody>
      </p:sp>
    </p:spTree>
    <p:extLst>
      <p:ext uri="{BB962C8B-B14F-4D97-AF65-F5344CB8AC3E}">
        <p14:creationId xmlns:p14="http://schemas.microsoft.com/office/powerpoint/2010/main" val="226984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6683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C000"/>
                </a:solidFill>
              </a:rPr>
              <a:t>VAR (Value Added Reseller)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1344911"/>
            <a:ext cx="109245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Reselling XQual’s solutions</a:t>
            </a:r>
            <a:r>
              <a:rPr lang="en-US" sz="2400" b="1" dirty="0">
                <a:solidFill>
                  <a:schemeClr val="bg1"/>
                </a:solidFill>
              </a:rPr>
              <a:t>: XStudio and its components (XAgent, XCI)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Increasing margin based on volume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Discount based on recommended price 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30 % minimum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Up to 45 % </a:t>
            </a:r>
            <a:r>
              <a:rPr lang="en-US" b="1" dirty="0">
                <a:solidFill>
                  <a:schemeClr val="bg1"/>
                </a:solidFill>
              </a:rPr>
              <a:t>based on volume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1 free </a:t>
            </a:r>
            <a:r>
              <a:rPr lang="en-US" sz="2400" b="1" dirty="0">
                <a:solidFill>
                  <a:schemeClr val="bg1"/>
                </a:solidFill>
              </a:rPr>
              <a:t>Enterprise License – 10 users for Training and Demo purpose 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Referred as </a:t>
            </a:r>
            <a:r>
              <a:rPr lang="en-US" sz="2400" b="1" dirty="0">
                <a:solidFill>
                  <a:schemeClr val="accent2"/>
                </a:solidFill>
              </a:rPr>
              <a:t>official partner by region </a:t>
            </a:r>
            <a:r>
              <a:rPr lang="en-US" sz="2400" b="1" dirty="0">
                <a:solidFill>
                  <a:schemeClr val="bg1"/>
                </a:solidFill>
              </a:rPr>
              <a:t>in all our communications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Get </a:t>
            </a:r>
            <a:r>
              <a:rPr lang="en-US" sz="2400" b="1" dirty="0">
                <a:solidFill>
                  <a:schemeClr val="accent2"/>
                </a:solidFill>
              </a:rPr>
              <a:t>free latest version </a:t>
            </a:r>
            <a:r>
              <a:rPr lang="en-US" sz="2400" b="1" dirty="0">
                <a:solidFill>
                  <a:schemeClr val="bg1"/>
                </a:solidFill>
              </a:rPr>
              <a:t>and can participate in all beta program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3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655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C000"/>
                </a:solidFill>
              </a:rPr>
              <a:t>VAR (Value Added Reseller)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1344911"/>
            <a:ext cx="109245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Focus on markets and customers </a:t>
            </a:r>
            <a:r>
              <a:rPr lang="en-US" sz="2400" b="1" dirty="0">
                <a:solidFill>
                  <a:schemeClr val="accent2"/>
                </a:solidFill>
              </a:rPr>
              <a:t>you know </a:t>
            </a:r>
            <a:r>
              <a:rPr lang="en-US" sz="2400" b="1" dirty="0">
                <a:solidFill>
                  <a:schemeClr val="bg1"/>
                </a:solidFill>
              </a:rPr>
              <a:t>well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1 to 3 year contract</a:t>
            </a:r>
            <a:r>
              <a:rPr lang="en-US" sz="2400" b="1" dirty="0">
                <a:solidFill>
                  <a:schemeClr val="bg1"/>
                </a:solidFill>
              </a:rPr>
              <a:t>, renewable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Minimum engagement to resell </a:t>
            </a:r>
            <a:r>
              <a:rPr lang="en-US" sz="2400" b="1" dirty="0">
                <a:solidFill>
                  <a:schemeClr val="accent2"/>
                </a:solidFill>
              </a:rPr>
              <a:t>50</a:t>
            </a:r>
            <a:r>
              <a:rPr lang="en-US" sz="2400" b="1" dirty="0">
                <a:solidFill>
                  <a:schemeClr val="bg1"/>
                </a:solidFill>
              </a:rPr>
              <a:t> licenses per Quarter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1 trained technical </a:t>
            </a:r>
            <a:r>
              <a:rPr lang="en-US" sz="2400" b="1" dirty="0">
                <a:solidFill>
                  <a:schemeClr val="accent2"/>
                </a:solidFill>
              </a:rPr>
              <a:t>single point of contact </a:t>
            </a:r>
            <a:r>
              <a:rPr lang="en-US" sz="2400" b="1" dirty="0">
                <a:solidFill>
                  <a:schemeClr val="bg1"/>
                </a:solidFill>
              </a:rPr>
              <a:t>at your side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You handle </a:t>
            </a:r>
            <a:r>
              <a:rPr lang="en-US" sz="2400" b="1" dirty="0">
                <a:solidFill>
                  <a:schemeClr val="accent2"/>
                </a:solidFill>
              </a:rPr>
              <a:t>1srt level sales and support calls </a:t>
            </a:r>
            <a:r>
              <a:rPr lang="en-US" sz="2400" b="1" dirty="0">
                <a:solidFill>
                  <a:schemeClr val="bg1"/>
                </a:solidFill>
              </a:rPr>
              <a:t>for your customers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You can always </a:t>
            </a:r>
            <a:r>
              <a:rPr lang="en-US" sz="2400" b="1" dirty="0">
                <a:solidFill>
                  <a:schemeClr val="accent2"/>
                </a:solidFill>
              </a:rPr>
              <a:t>demonstrate</a:t>
            </a:r>
            <a:r>
              <a:rPr lang="en-US" sz="2400" b="1" dirty="0">
                <a:solidFill>
                  <a:schemeClr val="bg1"/>
                </a:solidFill>
              </a:rPr>
              <a:t> the solution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63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11779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>
                <a:solidFill>
                  <a:srgbClr val="FFC000"/>
                </a:solidFill>
              </a:rPr>
              <a:t>QPSO (</a:t>
            </a:r>
            <a:r>
              <a:rPr lang="en-US" sz="4400" b="1" i="1" dirty="0">
                <a:solidFill>
                  <a:srgbClr val="FFC000"/>
                </a:solidFill>
              </a:rPr>
              <a:t>Quality Professional Service Organization)</a:t>
            </a:r>
            <a:r>
              <a:rPr lang="fr-FR" sz="4400" b="1" i="1" dirty="0">
                <a:solidFill>
                  <a:srgbClr val="FFC000"/>
                </a:solidFill>
              </a:rPr>
              <a:t> 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3" y="1344911"/>
            <a:ext cx="113579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Delivering </a:t>
            </a:r>
            <a:r>
              <a:rPr lang="en-US" sz="2400" b="1" u="sng" dirty="0">
                <a:solidFill>
                  <a:schemeClr val="accent2"/>
                </a:solidFill>
              </a:rPr>
              <a:t>professional services to end-customers</a:t>
            </a:r>
            <a:r>
              <a:rPr lang="en-US" sz="2400" b="1" dirty="0">
                <a:solidFill>
                  <a:schemeClr val="bg1"/>
                </a:solidFill>
              </a:rPr>
              <a:t>, using XQual’s solutions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Make margin on high-end services </a:t>
            </a:r>
            <a:r>
              <a:rPr lang="en-US" sz="2400" b="1" dirty="0">
                <a:solidFill>
                  <a:schemeClr val="bg1"/>
                </a:solidFill>
              </a:rPr>
              <a:t>guiding, training, assisting customers on orchestrating and executing their tests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Must </a:t>
            </a:r>
            <a:r>
              <a:rPr lang="en-US" sz="2400" b="1" dirty="0">
                <a:solidFill>
                  <a:schemeClr val="accent2"/>
                </a:solidFill>
              </a:rPr>
              <a:t>be proficient in all fields around testing</a:t>
            </a:r>
            <a:r>
              <a:rPr lang="en-US" sz="2400" b="1" dirty="0">
                <a:solidFill>
                  <a:schemeClr val="bg1"/>
                </a:solidFill>
              </a:rPr>
              <a:t> practices and testing frameworks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XQual may refer customers </a:t>
            </a:r>
            <a:r>
              <a:rPr lang="en-US" sz="2400" b="1" dirty="0">
                <a:solidFill>
                  <a:schemeClr val="bg1"/>
                </a:solidFill>
              </a:rPr>
              <a:t>for services (e.g. training, setups, methodology…)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70% discounted Enterprise license for up to 10 users  </a:t>
            </a:r>
            <a:r>
              <a:rPr lang="en-US" sz="2400" b="1" dirty="0">
                <a:solidFill>
                  <a:schemeClr val="bg1"/>
                </a:solidFill>
              </a:rPr>
              <a:t>for Training and Demo purposes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Do not need </a:t>
            </a:r>
            <a:r>
              <a:rPr lang="en-US" sz="2400" b="1" dirty="0">
                <a:solidFill>
                  <a:schemeClr val="bg1"/>
                </a:solidFill>
              </a:rPr>
              <a:t>to resell our solution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No imposed pricing from XQual </a:t>
            </a:r>
          </a:p>
        </p:txBody>
      </p:sp>
    </p:spTree>
    <p:extLst>
      <p:ext uri="{BB962C8B-B14F-4D97-AF65-F5344CB8AC3E}">
        <p14:creationId xmlns:p14="http://schemas.microsoft.com/office/powerpoint/2010/main" val="180006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11779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>
                <a:solidFill>
                  <a:srgbClr val="FFC000"/>
                </a:solidFill>
              </a:rPr>
              <a:t>QPSO (</a:t>
            </a:r>
            <a:r>
              <a:rPr lang="en-US" sz="4400" b="1" i="1" dirty="0">
                <a:solidFill>
                  <a:srgbClr val="FFC000"/>
                </a:solidFill>
              </a:rPr>
              <a:t>Quality Professional Service Organization)</a:t>
            </a:r>
            <a:r>
              <a:rPr lang="fr-FR" sz="4400" b="1" i="1" dirty="0">
                <a:solidFill>
                  <a:srgbClr val="FFC000"/>
                </a:solidFill>
              </a:rPr>
              <a:t> 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1344911"/>
            <a:ext cx="109245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Focus on markets and </a:t>
            </a:r>
            <a:r>
              <a:rPr lang="en-US" sz="2400" b="1" dirty="0">
                <a:solidFill>
                  <a:schemeClr val="accent2"/>
                </a:solidFill>
              </a:rPr>
              <a:t>Customers you know </a:t>
            </a:r>
            <a:r>
              <a:rPr lang="en-US" sz="2400" b="1" dirty="0">
                <a:solidFill>
                  <a:schemeClr val="bg1"/>
                </a:solidFill>
              </a:rPr>
              <a:t>well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Extend your practices </a:t>
            </a:r>
            <a:r>
              <a:rPr lang="en-US" sz="2400" b="1" dirty="0">
                <a:solidFill>
                  <a:schemeClr val="bg1"/>
                </a:solidFill>
              </a:rPr>
              <a:t>already acquired using other frameworks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1 year </a:t>
            </a:r>
            <a:r>
              <a:rPr lang="en-US" sz="2400" b="1" dirty="0">
                <a:solidFill>
                  <a:schemeClr val="bg1"/>
                </a:solidFill>
              </a:rPr>
              <a:t>contract – </a:t>
            </a:r>
            <a:r>
              <a:rPr lang="en-US" sz="2400" b="1" dirty="0">
                <a:solidFill>
                  <a:schemeClr val="accent2"/>
                </a:solidFill>
              </a:rPr>
              <a:t>No</a:t>
            </a:r>
            <a:r>
              <a:rPr lang="en-US" sz="2400" b="1" dirty="0">
                <a:solidFill>
                  <a:schemeClr val="bg1"/>
                </a:solidFill>
              </a:rPr>
              <a:t> exclusivity required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At least 2 juniors </a:t>
            </a:r>
            <a:r>
              <a:rPr lang="en-US" sz="2400" b="1" dirty="0">
                <a:solidFill>
                  <a:schemeClr val="accent2"/>
                </a:solidFill>
              </a:rPr>
              <a:t>led by 1 senior consultant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You write and promote articles, white papers, case studies that demonstrate best practices using XQual’s solutions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1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5250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>
                <a:solidFill>
                  <a:srgbClr val="FFC000"/>
                </a:solidFill>
              </a:rPr>
              <a:t>SH (</a:t>
            </a:r>
            <a:r>
              <a:rPr lang="en-US" sz="4400" b="1" i="1" dirty="0">
                <a:solidFill>
                  <a:srgbClr val="FFC000"/>
                </a:solidFill>
              </a:rPr>
              <a:t>Software House )</a:t>
            </a:r>
            <a:r>
              <a:rPr lang="fr-FR" sz="4400" b="1" i="1" dirty="0">
                <a:solidFill>
                  <a:srgbClr val="FFC000"/>
                </a:solidFill>
              </a:rPr>
              <a:t> 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1344911"/>
            <a:ext cx="10924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Delivering projects for customers</a:t>
            </a:r>
            <a:r>
              <a:rPr lang="en-US" sz="2400" b="1" dirty="0">
                <a:solidFill>
                  <a:schemeClr val="bg1"/>
                </a:solidFill>
              </a:rPr>
              <a:t>, under Time &amp; Material or Fixed Priced engagements </a:t>
            </a:r>
            <a:r>
              <a:rPr lang="en-US" sz="2400" b="1" dirty="0">
                <a:solidFill>
                  <a:schemeClr val="accent2"/>
                </a:solidFill>
              </a:rPr>
              <a:t>using XQual solutions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You reduce your licensing costs </a:t>
            </a:r>
            <a:r>
              <a:rPr lang="en-US" sz="2400" b="1" dirty="0">
                <a:solidFill>
                  <a:schemeClr val="bg1"/>
                </a:solidFill>
              </a:rPr>
              <a:t>and  industrialize your tests deliveries for those projects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67% discounted Enterprise License from 20 to 100 </a:t>
            </a:r>
            <a:r>
              <a:rPr lang="en-US" sz="2400" b="1" dirty="0">
                <a:solidFill>
                  <a:schemeClr val="bg1"/>
                </a:solidFill>
              </a:rPr>
              <a:t>internal Named Users – increasing  till  15 500,00 € for global company license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You do not need to resell our solutions</a:t>
            </a:r>
          </a:p>
        </p:txBody>
      </p:sp>
    </p:spTree>
    <p:extLst>
      <p:ext uri="{BB962C8B-B14F-4D97-AF65-F5344CB8AC3E}">
        <p14:creationId xmlns:p14="http://schemas.microsoft.com/office/powerpoint/2010/main" val="2109220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7711B-22ED-4E54-B2F7-3BDAB5D8534C}"/>
              </a:ext>
            </a:extLst>
          </p:cNvPr>
          <p:cNvSpPr/>
          <p:nvPr/>
        </p:nvSpPr>
        <p:spPr>
          <a:xfrm>
            <a:off x="633734" y="227127"/>
            <a:ext cx="5250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>
                <a:solidFill>
                  <a:srgbClr val="FFC000"/>
                </a:solidFill>
              </a:rPr>
              <a:t>SH (</a:t>
            </a:r>
            <a:r>
              <a:rPr lang="en-US" sz="4400" b="1" i="1" dirty="0">
                <a:solidFill>
                  <a:srgbClr val="FFC000"/>
                </a:solidFill>
              </a:rPr>
              <a:t>Software House )</a:t>
            </a:r>
            <a:r>
              <a:rPr lang="fr-FR" sz="4400" b="1" i="1" dirty="0">
                <a:solidFill>
                  <a:srgbClr val="FFC000"/>
                </a:solidFill>
              </a:rPr>
              <a:t> 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1344911"/>
            <a:ext cx="109245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Embed the solution into your offers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as if this was your internal solution 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You can </a:t>
            </a:r>
            <a:r>
              <a:rPr lang="en-US" sz="2400" b="1" dirty="0">
                <a:solidFill>
                  <a:schemeClr val="accent2"/>
                </a:solidFill>
              </a:rPr>
              <a:t>rebrand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the solution 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1 year or 3 years contract, </a:t>
            </a:r>
            <a:r>
              <a:rPr lang="en-US" sz="2400" b="1" dirty="0">
                <a:solidFill>
                  <a:schemeClr val="accent2"/>
                </a:solidFill>
              </a:rPr>
              <a:t>can be multi-sites, multi-countries 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At least </a:t>
            </a:r>
            <a:r>
              <a:rPr lang="en-US" sz="2400" b="1" dirty="0">
                <a:solidFill>
                  <a:schemeClr val="accent2"/>
                </a:solidFill>
              </a:rPr>
              <a:t>2 central test leaders trained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on XQual solution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1 internal help-desk serving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all internal testers and developers   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You can NOT provide SAAS/Cloud service for any end-customers but may allow them to access remotely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0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8AEC6C-F0AD-4BF9-A946-BE74B69424DD}"/>
              </a:ext>
            </a:extLst>
          </p:cNvPr>
          <p:cNvSpPr/>
          <p:nvPr/>
        </p:nvSpPr>
        <p:spPr>
          <a:xfrm>
            <a:off x="633734" y="648225"/>
            <a:ext cx="10924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 </a:t>
            </a:r>
            <a:r>
              <a:rPr lang="en-US" sz="2800" b="1" dirty="0">
                <a:solidFill>
                  <a:schemeClr val="accent2"/>
                </a:solidFill>
              </a:rPr>
              <a:t>can combine all 3 </a:t>
            </a:r>
            <a:r>
              <a:rPr lang="en-US" sz="2800" b="1" dirty="0">
                <a:solidFill>
                  <a:schemeClr val="bg1"/>
                </a:solidFill>
              </a:rPr>
              <a:t>partnerships if this fits your business and market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Higher engagement levels may entitle to get an </a:t>
            </a:r>
            <a:r>
              <a:rPr lang="en-US" sz="2800" b="1" dirty="0">
                <a:solidFill>
                  <a:schemeClr val="accent2"/>
                </a:solidFill>
              </a:rPr>
              <a:t>exclusive agreement for VAR </a:t>
            </a:r>
            <a:r>
              <a:rPr lang="en-US" sz="2800" b="1" dirty="0">
                <a:solidFill>
                  <a:schemeClr val="bg1"/>
                </a:solidFill>
              </a:rPr>
              <a:t>in some Regions (outside US, EMEA)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XQual engage to </a:t>
            </a:r>
            <a:r>
              <a:rPr lang="en-US" sz="2800" b="1" cap="all" dirty="0">
                <a:solidFill>
                  <a:schemeClr val="accent2"/>
                </a:solidFill>
              </a:rPr>
              <a:t>not</a:t>
            </a:r>
            <a:r>
              <a:rPr lang="en-US" sz="2800" b="1" dirty="0">
                <a:solidFill>
                  <a:schemeClr val="bg1"/>
                </a:solidFill>
              </a:rPr>
              <a:t> undersale for any customers identified and engaged directly by you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DCA2451-353D-488B-BC6E-9388F3CBF857}"/>
              </a:ext>
            </a:extLst>
          </p:cNvPr>
          <p:cNvSpPr txBox="1">
            <a:spLocks/>
          </p:cNvSpPr>
          <p:nvPr/>
        </p:nvSpPr>
        <p:spPr>
          <a:xfrm>
            <a:off x="3698967" y="5099198"/>
            <a:ext cx="7772400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ea typeface="+mn-ea"/>
                <a:cs typeface="+mn-cs"/>
              </a:rPr>
              <a:t>XQual prides itself  in delivering the most flexible, scalable and dependable Test Orchestration Solution. We rely on our partners and customers.</a:t>
            </a:r>
            <a:endParaRPr lang="fr-FR" sz="2800" b="1" i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8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12511</TotalTime>
  <Words>524</Words>
  <Application>Microsoft Office PowerPoint</Application>
  <PresentationFormat>Widescreen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 CENA</vt:lpstr>
      <vt:lpstr>Arial</vt:lpstr>
      <vt:lpstr>Bradley Hand ITC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pascal paccaud</dc:creator>
  <cp:lastModifiedBy>pascal paccaud</cp:lastModifiedBy>
  <cp:revision>141</cp:revision>
  <cp:lastPrinted>2018-01-10T20:59:56Z</cp:lastPrinted>
  <dcterms:created xsi:type="dcterms:W3CDTF">2017-10-20T13:40:28Z</dcterms:created>
  <dcterms:modified xsi:type="dcterms:W3CDTF">2018-01-10T21:07:03Z</dcterms:modified>
</cp:coreProperties>
</file>